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63" r:id="rId6"/>
    <p:sldId id="264" r:id="rId7"/>
    <p:sldId id="265" r:id="rId8"/>
    <p:sldId id="259" r:id="rId9"/>
    <p:sldId id="261" r:id="rId10"/>
    <p:sldId id="260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B1AA8B-2DC4-6454-8DBD-A062F5000E90}" v="19" dt="2020-02-18T18:20:36.5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FCD157-BF5E-704B-BCCF-45FD5D74EFE0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DF425-F3E8-284F-B6E2-3E5C3954B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9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DF425-F3E8-284F-B6E2-3E5C3954B8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1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3BB6-E5DE-2F41-80F9-FFFFE91BA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0530C6-8BCB-FD4E-8031-36A4BFC6F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98486-F85B-454B-9DAC-2D8A1E3B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21CFE-6920-7649-8A54-F4FBAB4EE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617DD-0F3E-684D-BBD4-44077135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5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AE558-EC47-4D40-B071-9E5F103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790838-EF35-CE45-84D3-337C90DD0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60A43-4396-DB44-A1A8-168340F15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06CD9-96CB-6F4A-9EA1-8075974F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09E97-BE53-514B-8168-57C39A43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69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166773-0C25-FB45-A9DC-C32F04415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46C73-FD38-B543-9922-6B7744B9D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217BD-A5D7-104B-B397-CCF83D2A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6ADE3-7C57-8243-BA47-E1D2CAB7E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673BD-C275-6243-8C74-4E80F9040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14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DDF8D-6EEF-DC4E-B519-D23AABE1B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5EE15-A42C-E748-8E61-0E4557B39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A307E-1F08-0040-8571-0121FE9B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486DE-6DC8-2842-860D-1FCA6A04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48961-45BD-4945-A7E5-9F21D4896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5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49B1B-BB02-6240-BB9A-46BFA9AC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A0D8A-70B9-164C-8915-3B0841B1F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C91DD-E434-DB43-A10F-04DDF9E3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8C88E-BDC6-5545-8182-946E4F1B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94969-39C5-E44E-87DE-68F03EDF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4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E82AA-1838-C04E-84CE-D916BDA80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BD83B-CDB5-374E-A6AB-1E6E3903AC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CFCD6-D5FD-7B40-BFE2-435D8BEC8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0F2D0-F490-204A-A48D-D99027677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DA99BC-DB81-5F43-9187-D71CD3B0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4C412-020C-714A-8086-1DF25F14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3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63C3-88A6-F54F-B31F-A87924FCE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95016-DDD3-D64B-A08B-40925F8BB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0FCA1-3947-D148-BD72-7123C7286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74D910-67F7-F84B-893E-5AC0804EC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4FF4B7-FC02-2849-BEF0-99880C55EE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3863B-0354-214A-9B44-2F0C92BE2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D915A7-0778-3340-9BAB-7C1176E2A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105FA8-3A65-F04D-A4AC-C2ADCC95F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0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12473-40CB-B848-82BB-27F64B15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A6238F-4DD2-3D42-909B-37151DB5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C9B83-4E4D-1C4D-A9EF-B0873306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68FDB-D931-DC4A-AE45-C2F993827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88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3DA7F7-584F-0D4D-A0E9-824264A3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578EFD-E498-2C43-8C55-BD9EA99C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44D83-D713-D74D-86BC-485AA656A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0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EA82D-A87C-5546-B52F-E56C13A47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5EF5-A593-2145-8CE2-9636E901F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BBD895-F7D9-1441-ABAF-A97CDA9DD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B9E2B-1838-B046-B7BA-1293977C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51FA7-B2BF-7F46-9279-B8BDD06AD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8314C-C46D-0545-80B0-77D69943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4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458E0-E5B3-B147-AEEA-2CEFE475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992A7A-B862-E44D-B559-8600A0D3F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A2A29-4B35-C54A-9E99-7AD4936EC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B06EC-BC52-8B4C-ADF4-5032F5B0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88F048-2251-2D4D-B919-1E0DC86B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F436E-FD08-3A42-89AD-755DB29B2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63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94975D-7497-8B47-ACEC-D8028356B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193F2-1347-CA44-8B53-A856E0F9D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14A1A-AFDC-E348-AF1A-6CE5C548B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9406C-8135-0846-A69E-187EDC6E57D4}" type="datetimeFigureOut">
              <a:rPr lang="en-US" smtClean="0"/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FD579-13A5-754B-8112-3C848F41D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3DF5E-D91F-EF40-BCC7-52450F6D4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5753C-441C-DD47-904D-4546C9D97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5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grayscl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192D66-A68C-214E-909A-7E10B3F070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13B387-C29C-BC4B-BD2E-0E1FBFDB9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1934" y="3508496"/>
            <a:ext cx="9144000" cy="2765703"/>
          </a:xfrm>
        </p:spPr>
        <p:txBody>
          <a:bodyPr>
            <a:normAutofit/>
          </a:bodyPr>
          <a:lstStyle/>
          <a:p>
            <a:pPr algn="r"/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DIN Condensed" pitchFamily="2" charset="0"/>
              </a:rPr>
              <a:t>INSY695 Enterprise Analytics</a:t>
            </a:r>
          </a:p>
          <a:p>
            <a:pPr algn="r"/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DIN Condensed" pitchFamily="2" charset="0"/>
              </a:rPr>
              <a:t>Vera Tang   Judy Zhu</a:t>
            </a:r>
          </a:p>
          <a:p>
            <a:pPr algn="r"/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DIN Condensed" pitchFamily="2" charset="0"/>
              </a:rPr>
              <a:t>Amelia Dong   Anqi Chen</a:t>
            </a:r>
          </a:p>
          <a:p>
            <a:pPr algn="r"/>
            <a:endParaRPr lang="en-US" sz="2800" b="1" dirty="0">
              <a:solidFill>
                <a:schemeClr val="bg1">
                  <a:lumMod val="95000"/>
                </a:schemeClr>
              </a:solidFill>
              <a:latin typeface="DIN Condensed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1A2385F-22A2-EE46-8F5A-BCA023FF0F7F}"/>
              </a:ext>
            </a:extLst>
          </p:cNvPr>
          <p:cNvSpPr txBox="1">
            <a:spLocks/>
          </p:cNvSpPr>
          <p:nvPr/>
        </p:nvSpPr>
        <p:spPr>
          <a:xfrm>
            <a:off x="1512126" y="1942991"/>
            <a:ext cx="9733808" cy="15614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>
                <a:solidFill>
                  <a:sysClr val="windowText" lastClr="000000"/>
                </a:solidFill>
                <a:latin typeface="DIN Condensed" pitchFamily="2" charset="0"/>
              </a:rPr>
              <a:t>APPLE STOCK PRICE PREDICTION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81DE2DD-8814-9840-9A7C-B1F1734F5DBC}"/>
              </a:ext>
            </a:extLst>
          </p:cNvPr>
          <p:cNvSpPr txBox="1">
            <a:spLocks/>
          </p:cNvSpPr>
          <p:nvPr/>
        </p:nvSpPr>
        <p:spPr>
          <a:xfrm>
            <a:off x="1568901" y="1942990"/>
            <a:ext cx="9733808" cy="15614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b="1" dirty="0">
                <a:solidFill>
                  <a:srgbClr val="FFC000"/>
                </a:solidFill>
                <a:latin typeface="DIN Condensed" pitchFamily="2" charset="0"/>
              </a:rPr>
              <a:t>APPLE STOCK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2289896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-42000" contrast="3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A25F6E-A06E-894A-8F5D-E2487411E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3486" y="2554230"/>
            <a:ext cx="4755820" cy="1325563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rgbClr val="FFC000"/>
                </a:solidFill>
                <a:latin typeface="DIN Condensed" pitchFamily="2" charset="0"/>
              </a:rPr>
              <a:t>LIVE DEMO </a:t>
            </a:r>
            <a:r>
              <a:rPr lang="en-US" sz="7200" b="1" dirty="0">
                <a:latin typeface="DIN Condensed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1502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3E5C9EC-1A3B-FC4C-89C7-13D7215CBA1B}"/>
              </a:ext>
            </a:extLst>
          </p:cNvPr>
          <p:cNvSpPr/>
          <p:nvPr/>
        </p:nvSpPr>
        <p:spPr>
          <a:xfrm>
            <a:off x="4943472" y="0"/>
            <a:ext cx="7248528" cy="685799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3DFF4CA-BE1B-2342-B88D-50A1DCE28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54" y="3817936"/>
            <a:ext cx="4312762" cy="1325563"/>
          </a:xfrm>
        </p:spPr>
        <p:txBody>
          <a:bodyPr>
            <a:noAutofit/>
          </a:bodyPr>
          <a:lstStyle/>
          <a:p>
            <a:r>
              <a:rPr lang="en-US" sz="9600" dirty="0">
                <a:solidFill>
                  <a:srgbClr val="FFC000"/>
                </a:solidFill>
                <a:latin typeface="DIN Condensed" pitchFamily="2" charset="0"/>
              </a:rPr>
              <a:t>FUTURE RESEARCH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2DD8C-CBF3-D146-A9DE-AD8F08E4E5C2}"/>
              </a:ext>
            </a:extLst>
          </p:cNvPr>
          <p:cNvSpPr txBox="1"/>
          <p:nvPr/>
        </p:nvSpPr>
        <p:spPr>
          <a:xfrm>
            <a:off x="5131273" y="4938807"/>
            <a:ext cx="5017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DIN Condensed" pitchFamily="2" charset="0"/>
                <a:cs typeface="Arial Hebrew" pitchFamily="2" charset="-79"/>
              </a:rPr>
              <a:t>Improve model accuracy.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DF52F8-106D-FB42-96ED-E83492AEBE25}"/>
              </a:ext>
            </a:extLst>
          </p:cNvPr>
          <p:cNvSpPr txBox="1"/>
          <p:nvPr/>
        </p:nvSpPr>
        <p:spPr>
          <a:xfrm>
            <a:off x="5131273" y="4312278"/>
            <a:ext cx="5017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DIN Condensed" pitchFamily="2" charset="0"/>
                <a:cs typeface="Arial Hebrew" pitchFamily="2" charset="-79"/>
              </a:rPr>
              <a:t>Build trading program</a:t>
            </a:r>
            <a:r>
              <a:rPr lang="en-US" sz="2400" i="1" dirty="0">
                <a:solidFill>
                  <a:schemeClr val="bg1"/>
                </a:solidFill>
                <a:latin typeface="DIN Condensed" pitchFamily="2" charset="0"/>
                <a:cs typeface="Arial Hebrew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9505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  <a14:imgEffect>
                      <a14:brightnessContrast bright="-14000" contrast="4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E49AF6-6D21-1044-ADD8-3982C2390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6237" y="2260118"/>
            <a:ext cx="2757797" cy="2172756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rgbClr val="FFC000"/>
                </a:solidFill>
                <a:latin typeface="DIN Condensed"/>
              </a:rPr>
              <a:t>Q&amp;A</a:t>
            </a:r>
            <a:endParaRPr lang="en-US" sz="7200" b="1" dirty="0"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897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FD165E2-3F3F-5141-B69B-CB7770D3C8A2}"/>
              </a:ext>
            </a:extLst>
          </p:cNvPr>
          <p:cNvSpPr/>
          <p:nvPr/>
        </p:nvSpPr>
        <p:spPr>
          <a:xfrm>
            <a:off x="0" y="0"/>
            <a:ext cx="5818909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98F5D-7605-D64D-B054-0B765ED9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720" y="2921331"/>
            <a:ext cx="3785014" cy="1325563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rgbClr val="FFC000"/>
                </a:solidFill>
                <a:latin typeface="DIN Condensed" pitchFamily="2" charset="0"/>
              </a:rPr>
              <a:t>CONTENT</a:t>
            </a:r>
            <a:r>
              <a:rPr lang="en-US" sz="7200" b="1" dirty="0">
                <a:latin typeface="DIN Condensed" pitchFamily="2" charset="0"/>
              </a:rPr>
              <a:t>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2F817E3-1866-164B-BA91-112DDE45D626}"/>
              </a:ext>
            </a:extLst>
          </p:cNvPr>
          <p:cNvSpPr/>
          <p:nvPr/>
        </p:nvSpPr>
        <p:spPr>
          <a:xfrm>
            <a:off x="5397332" y="576551"/>
            <a:ext cx="825335" cy="80752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Century Gothic" panose="020B0502020202020204" pitchFamily="34" charset="0"/>
              </a:rPr>
              <a:t>1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81691FD-C9E1-644C-A880-F0F9B971EFDA}"/>
              </a:ext>
            </a:extLst>
          </p:cNvPr>
          <p:cNvSpPr/>
          <p:nvPr/>
        </p:nvSpPr>
        <p:spPr>
          <a:xfrm>
            <a:off x="5397332" y="2113808"/>
            <a:ext cx="825335" cy="80752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Century Gothic" panose="020B0502020202020204" pitchFamily="34" charset="0"/>
              </a:rPr>
              <a:t>2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30A6C96-B5F1-9F41-ABDE-AF995E145E3B}"/>
              </a:ext>
            </a:extLst>
          </p:cNvPr>
          <p:cNvSpPr/>
          <p:nvPr/>
        </p:nvSpPr>
        <p:spPr>
          <a:xfrm>
            <a:off x="5397330" y="3651065"/>
            <a:ext cx="825335" cy="80752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Century Gothic" panose="020B0502020202020204" pitchFamily="34" charset="0"/>
              </a:rPr>
              <a:t>3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43C82F6-5BEE-9B49-8D25-4AC37986E55E}"/>
              </a:ext>
            </a:extLst>
          </p:cNvPr>
          <p:cNvSpPr/>
          <p:nvPr/>
        </p:nvSpPr>
        <p:spPr>
          <a:xfrm>
            <a:off x="5397329" y="5254532"/>
            <a:ext cx="825335" cy="80752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latin typeface="Century Gothic" panose="020B0502020202020204" pitchFamily="34" charset="0"/>
              </a:rPr>
              <a:t>4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1F053D-DB11-7E42-AED8-4E763BBD7294}"/>
              </a:ext>
            </a:extLst>
          </p:cNvPr>
          <p:cNvSpPr txBox="1"/>
          <p:nvPr/>
        </p:nvSpPr>
        <p:spPr>
          <a:xfrm>
            <a:off x="6400800" y="704646"/>
            <a:ext cx="510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Condensed" pitchFamily="2" charset="0"/>
              </a:rPr>
              <a:t>INTRODUCTION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83A21D-FA17-3648-967D-859DA05FC6F5}"/>
              </a:ext>
            </a:extLst>
          </p:cNvPr>
          <p:cNvSpPr txBox="1"/>
          <p:nvPr/>
        </p:nvSpPr>
        <p:spPr>
          <a:xfrm>
            <a:off x="6400799" y="2194403"/>
            <a:ext cx="510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DIN Condensed" pitchFamily="2" charset="0"/>
              </a:rPr>
              <a:t>AutoML</a:t>
            </a:r>
            <a:endParaRPr lang="en-US" sz="3600" dirty="0">
              <a:latin typeface="DIN Condensed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C8635C-318B-AF49-9D50-1F0E62512512}"/>
              </a:ext>
            </a:extLst>
          </p:cNvPr>
          <p:cNvSpPr txBox="1"/>
          <p:nvPr/>
        </p:nvSpPr>
        <p:spPr>
          <a:xfrm>
            <a:off x="6424548" y="3731660"/>
            <a:ext cx="510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DIN Condensed" pitchFamily="2" charset="0"/>
              </a:rPr>
              <a:t>RNN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F1340D-6406-D249-ABBC-F44CD0349AE1}"/>
              </a:ext>
            </a:extLst>
          </p:cNvPr>
          <p:cNvSpPr txBox="1"/>
          <p:nvPr/>
        </p:nvSpPr>
        <p:spPr>
          <a:xfrm>
            <a:off x="6412673" y="5335127"/>
            <a:ext cx="510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DIN Condensed" pitchFamily="2" charset="0"/>
              </a:rPr>
              <a:t>FUTURE RESEARCH</a:t>
            </a:r>
          </a:p>
        </p:txBody>
      </p:sp>
    </p:spTree>
    <p:extLst>
      <p:ext uri="{BB962C8B-B14F-4D97-AF65-F5344CB8AC3E}">
        <p14:creationId xmlns:p14="http://schemas.microsoft.com/office/powerpoint/2010/main" val="4196467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B323207-57AA-9549-B5B6-21FEBF782641}"/>
              </a:ext>
            </a:extLst>
          </p:cNvPr>
          <p:cNvSpPr/>
          <p:nvPr/>
        </p:nvSpPr>
        <p:spPr>
          <a:xfrm>
            <a:off x="0" y="1"/>
            <a:ext cx="12192000" cy="34861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FE50A0-7616-4346-91E3-177E5287B0E5}"/>
              </a:ext>
            </a:extLst>
          </p:cNvPr>
          <p:cNvSpPr/>
          <p:nvPr/>
        </p:nvSpPr>
        <p:spPr>
          <a:xfrm>
            <a:off x="0" y="3486151"/>
            <a:ext cx="12192000" cy="33718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B55368-E994-A648-80A3-CFE55A40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07" y="1892631"/>
            <a:ext cx="6526543" cy="1325563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rgbClr val="FFC000"/>
                </a:solidFill>
                <a:latin typeface="DIN Condensed" pitchFamily="2" charset="0"/>
              </a:rPr>
              <a:t>WHY LIVE STOCK PRICE PREDICTION</a:t>
            </a:r>
            <a:r>
              <a:rPr lang="en-US" sz="7200" b="1" dirty="0">
                <a:latin typeface="DIN Condensed" pitchFamily="2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D7F0C6-D47A-574D-8666-1E1A420CC0D7}"/>
              </a:ext>
            </a:extLst>
          </p:cNvPr>
          <p:cNvSpPr txBox="1"/>
          <p:nvPr/>
        </p:nvSpPr>
        <p:spPr>
          <a:xfrm>
            <a:off x="188583" y="3779178"/>
            <a:ext cx="5106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DIN Condensed" pitchFamily="2" charset="0"/>
              </a:rPr>
              <a:t>Optimize stock trading decisions.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867661-72F5-F346-8706-22AFE0AD6AE8}"/>
              </a:ext>
            </a:extLst>
          </p:cNvPr>
          <p:cNvSpPr/>
          <p:nvPr/>
        </p:nvSpPr>
        <p:spPr>
          <a:xfrm>
            <a:off x="7543800" y="3218194"/>
            <a:ext cx="571500" cy="560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47903FB-4046-A549-B107-3E056758FCB0}"/>
              </a:ext>
            </a:extLst>
          </p:cNvPr>
          <p:cNvSpPr/>
          <p:nvPr/>
        </p:nvSpPr>
        <p:spPr>
          <a:xfrm>
            <a:off x="8682037" y="3218194"/>
            <a:ext cx="571500" cy="560984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DBEDC6B-D7F5-BC4A-BD77-DDF3A45FBC12}"/>
              </a:ext>
            </a:extLst>
          </p:cNvPr>
          <p:cNvSpPr/>
          <p:nvPr/>
        </p:nvSpPr>
        <p:spPr>
          <a:xfrm>
            <a:off x="9792628" y="3205659"/>
            <a:ext cx="571500" cy="56098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F53B0E4-F105-FC45-A522-0A5B9897136C}"/>
              </a:ext>
            </a:extLst>
          </p:cNvPr>
          <p:cNvSpPr/>
          <p:nvPr/>
        </p:nvSpPr>
        <p:spPr>
          <a:xfrm>
            <a:off x="10903219" y="3205659"/>
            <a:ext cx="571500" cy="560984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24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928C4281-94B7-0D47-BBB5-C94677BCDAA3}"/>
              </a:ext>
            </a:extLst>
          </p:cNvPr>
          <p:cNvSpPr/>
          <p:nvPr/>
        </p:nvSpPr>
        <p:spPr>
          <a:xfrm>
            <a:off x="0" y="6732761"/>
            <a:ext cx="12192000" cy="16680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D30C-05BD-C542-AA3B-37BCB4078160}"/>
              </a:ext>
            </a:extLst>
          </p:cNvPr>
          <p:cNvSpPr/>
          <p:nvPr/>
        </p:nvSpPr>
        <p:spPr>
          <a:xfrm>
            <a:off x="0" y="1"/>
            <a:ext cx="12192000" cy="16680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B808FFD-1DA5-8048-92C3-A8BA001CF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237" y="0"/>
            <a:ext cx="4599711" cy="68995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3B5444-1A69-D349-814F-4587557E5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1925" y="1731741"/>
            <a:ext cx="3453742" cy="13255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>
                    <a:lumMod val="95000"/>
                  </a:schemeClr>
                </a:solidFill>
                <a:latin typeface="DIN Condensed" pitchFamily="2" charset="0"/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B9A549-936C-DA43-9371-DBC5A52E48D2}"/>
              </a:ext>
            </a:extLst>
          </p:cNvPr>
          <p:cNvSpPr txBox="1"/>
          <p:nvPr/>
        </p:nvSpPr>
        <p:spPr>
          <a:xfrm>
            <a:off x="1444109" y="3085880"/>
            <a:ext cx="36338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cs typeface="Times New Roman" panose="02020603050405020304" pitchFamily="18" charset="0"/>
              </a:rPr>
              <a:t>“In the stock market, there are countless strategies for making a buck … … but the greatest trading strategy of all  - were it possible – would be to simply learn how much a particular asset will, in the near future, be valued by everybody else in the market.”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D94733-6E55-EB41-A6FA-28B8978C394E}"/>
              </a:ext>
            </a:extLst>
          </p:cNvPr>
          <p:cNvSpPr/>
          <p:nvPr/>
        </p:nvSpPr>
        <p:spPr>
          <a:xfrm>
            <a:off x="6852057" y="622394"/>
            <a:ext cx="2964870" cy="5106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Fundamental Analysis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122366-CCCB-8E4A-852A-433409F12523}"/>
              </a:ext>
            </a:extLst>
          </p:cNvPr>
          <p:cNvSpPr/>
          <p:nvPr/>
        </p:nvSpPr>
        <p:spPr>
          <a:xfrm>
            <a:off x="7855524" y="2785139"/>
            <a:ext cx="2964871" cy="5106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Technical Analysis/Charting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A42C21-1FC2-C54C-B862-3033E85AB947}"/>
              </a:ext>
            </a:extLst>
          </p:cNvPr>
          <p:cNvCxnSpPr>
            <a:cxnSpLocks/>
          </p:cNvCxnSpPr>
          <p:nvPr/>
        </p:nvCxnSpPr>
        <p:spPr>
          <a:xfrm>
            <a:off x="6626431" y="166807"/>
            <a:ext cx="0" cy="23898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F1146A-AC0A-3841-A8CC-126E2B88C28E}"/>
              </a:ext>
            </a:extLst>
          </p:cNvPr>
          <p:cNvCxnSpPr>
            <a:cxnSpLocks/>
          </p:cNvCxnSpPr>
          <p:nvPr/>
        </p:nvCxnSpPr>
        <p:spPr>
          <a:xfrm>
            <a:off x="6626431" y="2556653"/>
            <a:ext cx="447501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1FB0240-B67F-6049-96BB-A0B1BD47B038}"/>
              </a:ext>
            </a:extLst>
          </p:cNvPr>
          <p:cNvSpPr txBox="1"/>
          <p:nvPr/>
        </p:nvSpPr>
        <p:spPr>
          <a:xfrm>
            <a:off x="6753100" y="1254058"/>
            <a:ext cx="42216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latin typeface="Corbel" panose="020B0503020204020204" pitchFamily="34" charset="0"/>
              </a:rPr>
              <a:t>Concerned with the company that underlies the stock itself.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latin typeface="Corbel" panose="020B0503020204020204" pitchFamily="34" charset="0"/>
              </a:rPr>
              <a:t>Evaluate a company’s past performance as well as the credibility of its account.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583B13-D25A-244C-9D4E-6381736B612C}"/>
              </a:ext>
            </a:extLst>
          </p:cNvPr>
          <p:cNvSpPr txBox="1"/>
          <p:nvPr/>
        </p:nvSpPr>
        <p:spPr>
          <a:xfrm>
            <a:off x="6745180" y="3459320"/>
            <a:ext cx="42216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latin typeface="Corbel" panose="020B0503020204020204" pitchFamily="34" charset="0"/>
              </a:rPr>
              <a:t>Seek to determine the future price of a stock based on the trends of the past price alone.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latin typeface="Corbel" panose="020B0503020204020204" pitchFamily="34" charset="0"/>
              </a:rPr>
              <a:t>Techniques: candle stick patterns, exponential moving average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EA2A9F-4053-234E-A9E2-6D5BCD8DF862}"/>
              </a:ext>
            </a:extLst>
          </p:cNvPr>
          <p:cNvCxnSpPr>
            <a:cxnSpLocks/>
          </p:cNvCxnSpPr>
          <p:nvPr/>
        </p:nvCxnSpPr>
        <p:spPr>
          <a:xfrm>
            <a:off x="11101449" y="2556653"/>
            <a:ext cx="0" cy="2178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308DF5-5D54-9943-8FA1-22D0DD0A7C3B}"/>
              </a:ext>
            </a:extLst>
          </p:cNvPr>
          <p:cNvCxnSpPr>
            <a:cxnSpLocks/>
          </p:cNvCxnSpPr>
          <p:nvPr/>
        </p:nvCxnSpPr>
        <p:spPr>
          <a:xfrm>
            <a:off x="6626431" y="4735098"/>
            <a:ext cx="447501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678629B-D08C-C547-A3E9-1BAB0A92AA8A}"/>
              </a:ext>
            </a:extLst>
          </p:cNvPr>
          <p:cNvSpPr/>
          <p:nvPr/>
        </p:nvSpPr>
        <p:spPr>
          <a:xfrm>
            <a:off x="6852057" y="5022957"/>
            <a:ext cx="2964871" cy="5106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E0EC94-2B47-EF4B-B2C9-BC0A794BBE7F}"/>
              </a:ext>
            </a:extLst>
          </p:cNvPr>
          <p:cNvSpPr txBox="1"/>
          <p:nvPr/>
        </p:nvSpPr>
        <p:spPr>
          <a:xfrm>
            <a:off x="6745183" y="5654044"/>
            <a:ext cx="4221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latin typeface="Corbel" panose="020B0503020204020204" pitchFamily="34" charset="0"/>
              </a:rPr>
              <a:t>Use of Artificial Neural Networks (ANNs) and Genetic Algorithms (GA)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F16D805-D88A-E44F-839C-3687D8A3E0AA}"/>
              </a:ext>
            </a:extLst>
          </p:cNvPr>
          <p:cNvCxnSpPr>
            <a:cxnSpLocks/>
          </p:cNvCxnSpPr>
          <p:nvPr/>
        </p:nvCxnSpPr>
        <p:spPr>
          <a:xfrm flipH="1">
            <a:off x="6610597" y="4735098"/>
            <a:ext cx="15834" cy="2122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948F7052-400E-1F44-B241-6C02334AAF0A}"/>
              </a:ext>
            </a:extLst>
          </p:cNvPr>
          <p:cNvSpPr txBox="1">
            <a:spLocks/>
          </p:cNvSpPr>
          <p:nvPr/>
        </p:nvSpPr>
        <p:spPr>
          <a:xfrm>
            <a:off x="1552779" y="1731741"/>
            <a:ext cx="34537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latin typeface="DIN Condensed" pitchFamily="2" charset="0"/>
              </a:rPr>
              <a:t>INTRODUCTION</a:t>
            </a:r>
            <a:endParaRPr lang="en-US" sz="5400" dirty="0"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209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425F65-4349-BB41-BC53-15DF54531899}"/>
              </a:ext>
            </a:extLst>
          </p:cNvPr>
          <p:cNvSpPr txBox="1"/>
          <p:nvPr/>
        </p:nvSpPr>
        <p:spPr>
          <a:xfrm>
            <a:off x="445169" y="971885"/>
            <a:ext cx="44516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Method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1: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H2O </a:t>
            </a:r>
            <a:r>
              <a:rPr lang="en-US" sz="4800" dirty="0" err="1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AutoML</a:t>
            </a:r>
            <a:endParaRPr lang="en-US" sz="4800" dirty="0">
              <a:solidFill>
                <a:schemeClr val="bg1">
                  <a:lumMod val="50000"/>
                </a:schemeClr>
              </a:solidFill>
              <a:latin typeface="DIN Condensed" pitchFamily="2" charset="0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49F64DA4-22A2-684E-B11B-38D35F7798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179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74EFC5-0046-DC44-A727-4C0F03759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69" y="3247410"/>
            <a:ext cx="11136446" cy="10817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519716-6E2E-3640-AE55-B1E17D2E08FC}"/>
              </a:ext>
            </a:extLst>
          </p:cNvPr>
          <p:cNvSpPr txBox="1"/>
          <p:nvPr/>
        </p:nvSpPr>
        <p:spPr>
          <a:xfrm>
            <a:off x="445169" y="2512664"/>
            <a:ext cx="3140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series data preprocessing: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B481BA9-A425-7C49-A840-C05666F35925}"/>
              </a:ext>
            </a:extLst>
          </p:cNvPr>
          <p:cNvCxnSpPr/>
          <p:nvPr/>
        </p:nvCxnSpPr>
        <p:spPr>
          <a:xfrm>
            <a:off x="2923673" y="2971800"/>
            <a:ext cx="0" cy="2009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514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425F65-4349-BB41-BC53-15DF54531899}"/>
              </a:ext>
            </a:extLst>
          </p:cNvPr>
          <p:cNvSpPr txBox="1"/>
          <p:nvPr/>
        </p:nvSpPr>
        <p:spPr>
          <a:xfrm>
            <a:off x="445169" y="971885"/>
            <a:ext cx="44516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Method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1: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H2O </a:t>
            </a:r>
            <a:r>
              <a:rPr lang="en-US" sz="4800" dirty="0" err="1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AutoML</a:t>
            </a:r>
            <a:endParaRPr lang="en-US" sz="4800" dirty="0">
              <a:solidFill>
                <a:schemeClr val="bg1">
                  <a:lumMod val="50000"/>
                </a:schemeClr>
              </a:solidFill>
              <a:latin typeface="DIN Condensed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B99A8C-690F-AA4B-A4FD-60FFF6A3DA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0"/>
          <a:stretch/>
        </p:blipFill>
        <p:spPr>
          <a:xfrm>
            <a:off x="1155033" y="2334127"/>
            <a:ext cx="10083800" cy="3005220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49F64DA4-22A2-684E-B11B-38D35F7798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179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19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425F65-4349-BB41-BC53-15DF54531899}"/>
              </a:ext>
            </a:extLst>
          </p:cNvPr>
          <p:cNvSpPr txBox="1"/>
          <p:nvPr/>
        </p:nvSpPr>
        <p:spPr>
          <a:xfrm>
            <a:off x="516606" y="901616"/>
            <a:ext cx="98275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Method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2:</a:t>
            </a:r>
            <a:r>
              <a:rPr lang="zh-CN" altLang="en-US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 </a:t>
            </a:r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RNN</a:t>
            </a:r>
            <a:endParaRPr lang="en-US" sz="4800" dirty="0">
              <a:solidFill>
                <a:schemeClr val="bg1">
                  <a:lumMod val="50000"/>
                </a:schemeClr>
              </a:solidFill>
              <a:latin typeface="DIN Condensed" pitchFamily="2" charset="0"/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49F64DA4-22A2-684E-B11B-38D35F7798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179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C1FDF3-D17E-EF48-B0A2-DE11C7B44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148" y="815891"/>
            <a:ext cx="4466367" cy="556465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07AF79F-6467-8740-B391-85545E7C223D}"/>
              </a:ext>
            </a:extLst>
          </p:cNvPr>
          <p:cNvSpPr/>
          <p:nvPr/>
        </p:nvSpPr>
        <p:spPr>
          <a:xfrm>
            <a:off x="871543" y="1732613"/>
            <a:ext cx="1528762" cy="15287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WHY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E08B24-4392-1C48-B1F6-9AC6AF2345DD}"/>
              </a:ext>
            </a:extLst>
          </p:cNvPr>
          <p:cNvSpPr/>
          <p:nvPr/>
        </p:nvSpPr>
        <p:spPr>
          <a:xfrm>
            <a:off x="871544" y="3261374"/>
            <a:ext cx="1528761" cy="152876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DIN Condensed" pitchFamily="2" charset="0"/>
              </a:rPr>
              <a:t>PROBLEM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4B011A-60DF-4F47-A0DD-7795599BB67F}"/>
              </a:ext>
            </a:extLst>
          </p:cNvPr>
          <p:cNvSpPr/>
          <p:nvPr/>
        </p:nvSpPr>
        <p:spPr>
          <a:xfrm>
            <a:off x="871543" y="4790135"/>
            <a:ext cx="1528762" cy="15287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DIN Condensed" pitchFamily="2" charset="0"/>
              </a:rPr>
              <a:t>LSTM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A137F5-69EB-9D43-93FF-0CECBA89A813}"/>
              </a:ext>
            </a:extLst>
          </p:cNvPr>
          <p:cNvSpPr txBox="1"/>
          <p:nvPr/>
        </p:nvSpPr>
        <p:spPr>
          <a:xfrm>
            <a:off x="2626654" y="2312327"/>
            <a:ext cx="431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Corbel" panose="020B0503020204020204" pitchFamily="34" charset="0"/>
              </a:rPr>
              <a:t>Time series analysis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86B95E-3BFD-224B-ACFD-2E28A2A401F7}"/>
              </a:ext>
            </a:extLst>
          </p:cNvPr>
          <p:cNvSpPr txBox="1"/>
          <p:nvPr/>
        </p:nvSpPr>
        <p:spPr>
          <a:xfrm>
            <a:off x="2626654" y="3825699"/>
            <a:ext cx="431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Corbel" panose="020B0503020204020204" pitchFamily="34" charset="0"/>
              </a:rPr>
              <a:t>Vanishing gradient problem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423B6B-0C80-644C-8750-1BB3A71BABFA}"/>
              </a:ext>
            </a:extLst>
          </p:cNvPr>
          <p:cNvSpPr txBox="1"/>
          <p:nvPr/>
        </p:nvSpPr>
        <p:spPr>
          <a:xfrm>
            <a:off x="2626654" y="5339071"/>
            <a:ext cx="431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Corbel" panose="020B0503020204020204" pitchFamily="34" charset="0"/>
              </a:rPr>
              <a:t>Improvement on simple RNN</a:t>
            </a:r>
          </a:p>
        </p:txBody>
      </p:sp>
    </p:spTree>
    <p:extLst>
      <p:ext uri="{BB962C8B-B14F-4D97-AF65-F5344CB8AC3E}">
        <p14:creationId xmlns:p14="http://schemas.microsoft.com/office/powerpoint/2010/main" val="1503758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3DFF4CA-BE1B-2342-B88D-50A1DCE28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2626" y="355360"/>
            <a:ext cx="3329627" cy="1325563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FFC000"/>
                </a:solidFill>
                <a:latin typeface="DIN Condensed" pitchFamily="2" charset="0"/>
              </a:rPr>
              <a:t>Model </a:t>
            </a:r>
            <a:r>
              <a:rPr lang="en-US" altLang="zh-CN" sz="4800" dirty="0">
                <a:solidFill>
                  <a:srgbClr val="FFC000"/>
                </a:solidFill>
                <a:latin typeface="DIN Condensed" pitchFamily="2" charset="0"/>
              </a:rPr>
              <a:t>Comparison</a:t>
            </a:r>
            <a:endParaRPr lang="en-US" sz="4800" dirty="0">
              <a:solidFill>
                <a:srgbClr val="FFC000"/>
              </a:solidFill>
              <a:latin typeface="DIN Condensed" pitchFamily="2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ABACDAD-4D2B-F643-84EE-B4624463C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087" y="1453795"/>
            <a:ext cx="6960679" cy="472901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3E5C9EC-1A3B-FC4C-89C7-13D7215CBA1B}"/>
              </a:ext>
            </a:extLst>
          </p:cNvPr>
          <p:cNvSpPr/>
          <p:nvPr/>
        </p:nvSpPr>
        <p:spPr>
          <a:xfrm>
            <a:off x="0" y="1"/>
            <a:ext cx="12192000" cy="16680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D46CD41-D653-D740-BF21-3A00183CBAA6}"/>
              </a:ext>
            </a:extLst>
          </p:cNvPr>
          <p:cNvSpPr/>
          <p:nvPr/>
        </p:nvSpPr>
        <p:spPr>
          <a:xfrm>
            <a:off x="0" y="6732761"/>
            <a:ext cx="12192000" cy="16680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15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2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  <a14:imgEffect>
                      <a14:brightnessContrast bright="-47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B43606-5FEB-664A-A2A8-15434D0CE3E0}"/>
              </a:ext>
            </a:extLst>
          </p:cNvPr>
          <p:cNvSpPr txBox="1"/>
          <p:nvPr/>
        </p:nvSpPr>
        <p:spPr>
          <a:xfrm>
            <a:off x="2628916" y="1985191"/>
            <a:ext cx="20598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C000"/>
                </a:solidFill>
                <a:latin typeface="DIN Condensed" pitchFamily="2" charset="0"/>
              </a:rPr>
              <a:t>Word Trading Data</a:t>
            </a:r>
          </a:p>
          <a:p>
            <a:pPr algn="ctr"/>
            <a:r>
              <a:rPr lang="en-US" sz="4000" dirty="0">
                <a:solidFill>
                  <a:srgbClr val="FFC000"/>
                </a:solidFill>
                <a:latin typeface="DIN Condensed" pitchFamily="2" charset="0"/>
              </a:rPr>
              <a:t>API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1ED3026-D828-CE41-8163-5E2C04FB2854}"/>
              </a:ext>
            </a:extLst>
          </p:cNvPr>
          <p:cNvCxnSpPr>
            <a:cxnSpLocks/>
          </p:cNvCxnSpPr>
          <p:nvPr/>
        </p:nvCxnSpPr>
        <p:spPr>
          <a:xfrm>
            <a:off x="4766753" y="3262464"/>
            <a:ext cx="564476" cy="0"/>
          </a:xfrm>
          <a:prstGeom prst="straightConnector1">
            <a:avLst/>
          </a:prstGeom>
          <a:ln w="28575">
            <a:solidFill>
              <a:schemeClr val="bg1">
                <a:lumMod val="9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2153EB-C29C-F649-8E72-43C2ECF5B96E}"/>
              </a:ext>
            </a:extLst>
          </p:cNvPr>
          <p:cNvSpPr txBox="1"/>
          <p:nvPr/>
        </p:nvSpPr>
        <p:spPr>
          <a:xfrm>
            <a:off x="5331229" y="2292968"/>
            <a:ext cx="20734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C000"/>
                </a:solidFill>
                <a:latin typeface="DIN Condensed" pitchFamily="2" charset="0"/>
              </a:rPr>
              <a:t>Recurrent </a:t>
            </a:r>
          </a:p>
          <a:p>
            <a:pPr algn="ctr"/>
            <a:r>
              <a:rPr lang="en-US" sz="4000" dirty="0">
                <a:solidFill>
                  <a:srgbClr val="FFC000"/>
                </a:solidFill>
                <a:latin typeface="DIN Condensed" pitchFamily="2" charset="0"/>
              </a:rPr>
              <a:t>Neural Network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322D2C-A784-BC46-8B09-B6943758C200}"/>
              </a:ext>
            </a:extLst>
          </p:cNvPr>
          <p:cNvCxnSpPr>
            <a:cxnSpLocks/>
          </p:cNvCxnSpPr>
          <p:nvPr/>
        </p:nvCxnSpPr>
        <p:spPr>
          <a:xfrm>
            <a:off x="7308421" y="3262464"/>
            <a:ext cx="609597" cy="0"/>
          </a:xfrm>
          <a:prstGeom prst="straightConnector1">
            <a:avLst/>
          </a:prstGeom>
          <a:ln w="28575">
            <a:solidFill>
              <a:schemeClr val="bg1">
                <a:lumMod val="9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E240777-4853-1240-95E7-7C3809D24ACB}"/>
              </a:ext>
            </a:extLst>
          </p:cNvPr>
          <p:cNvSpPr txBox="1"/>
          <p:nvPr/>
        </p:nvSpPr>
        <p:spPr>
          <a:xfrm>
            <a:off x="8179697" y="2908521"/>
            <a:ext cx="14437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C000"/>
                </a:solidFill>
                <a:latin typeface="DIN Condensed" pitchFamily="2" charset="0"/>
              </a:rPr>
              <a:t>OUTPUT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921B83-9A95-C744-BB33-4516F2295817}"/>
              </a:ext>
            </a:extLst>
          </p:cNvPr>
          <p:cNvSpPr txBox="1"/>
          <p:nvPr/>
        </p:nvSpPr>
        <p:spPr>
          <a:xfrm>
            <a:off x="4322354" y="4739791"/>
            <a:ext cx="5017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latin typeface="DIN Condensed" pitchFamily="2" charset="0"/>
                <a:cs typeface="Arial Hebrew" pitchFamily="2" charset="-79"/>
              </a:rPr>
              <a:t>Real time data and real time output</a:t>
            </a:r>
          </a:p>
        </p:txBody>
      </p:sp>
    </p:spTree>
    <p:extLst>
      <p:ext uri="{BB962C8B-B14F-4D97-AF65-F5344CB8AC3E}">
        <p14:creationId xmlns:p14="http://schemas.microsoft.com/office/powerpoint/2010/main" val="168031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{CD47B29E-7819-AA41-942C-2D3C951853DA}tf16401369</Template>
  <TotalTime>2958</TotalTime>
  <Words>234</Words>
  <Application>Microsoft Macintosh PowerPoint</Application>
  <PresentationFormat>Widescreen</PresentationFormat>
  <Paragraphs>50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Corbel</vt:lpstr>
      <vt:lpstr>DIN Condensed</vt:lpstr>
      <vt:lpstr>Wingdings</vt:lpstr>
      <vt:lpstr>Office Theme</vt:lpstr>
      <vt:lpstr>PowerPoint Presentation</vt:lpstr>
      <vt:lpstr>CONTENT </vt:lpstr>
      <vt:lpstr>WHY LIVE STOCK PRICE PREDICTION </vt:lpstr>
      <vt:lpstr>INTRODUCTION</vt:lpstr>
      <vt:lpstr>PowerPoint Presentation</vt:lpstr>
      <vt:lpstr>PowerPoint Presentation</vt:lpstr>
      <vt:lpstr>PowerPoint Presentation</vt:lpstr>
      <vt:lpstr>Model Comparison</vt:lpstr>
      <vt:lpstr>PowerPoint Presentation</vt:lpstr>
      <vt:lpstr>LIVE DEMO  </vt:lpstr>
      <vt:lpstr>FUTURE RESEARCH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</dc:title>
  <dc:creator>Chen Anqi</dc:creator>
  <cp:lastModifiedBy>Amelia Dong</cp:lastModifiedBy>
  <cp:revision>41</cp:revision>
  <dcterms:created xsi:type="dcterms:W3CDTF">2020-02-16T18:36:59Z</dcterms:created>
  <dcterms:modified xsi:type="dcterms:W3CDTF">2020-02-18T20:01:10Z</dcterms:modified>
</cp:coreProperties>
</file>

<file path=docProps/thumbnail.jpeg>
</file>